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66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g>
</file>

<file path=ppt/media/image2.jpg>
</file>

<file path=ppt/media/image3.jp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88825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6675" y="2404534"/>
            <a:ext cx="7764913" cy="1646302"/>
          </a:xfrm>
        </p:spPr>
        <p:txBody>
          <a:bodyPr anchor="b">
            <a:noAutofit/>
          </a:bodyPr>
          <a:lstStyle>
            <a:lvl1pPr algn="r">
              <a:defRPr sz="5398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6675" y="4050834"/>
            <a:ext cx="7764913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974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9" y="609600"/>
            <a:ext cx="8594429" cy="3403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470400"/>
            <a:ext cx="8594429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9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092" y="609600"/>
            <a:ext cx="8092026" cy="3022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5783" y="3632200"/>
            <a:ext cx="7222643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470400"/>
            <a:ext cx="8594429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729" y="790378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0695" y="2886556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5368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9" y="1931988"/>
            <a:ext cx="8594429" cy="2595460"/>
          </a:xfrm>
        </p:spPr>
        <p:txBody>
          <a:bodyPr anchor="b">
            <a:normAutofit/>
          </a:bodyPr>
          <a:lstStyle>
            <a:lvl1pPr algn="l">
              <a:defRPr sz="43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81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092" y="609600"/>
            <a:ext cx="8092026" cy="3022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156" y="4013200"/>
            <a:ext cx="8594430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3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729" y="790378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0695" y="2886556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7301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621" y="609600"/>
            <a:ext cx="8585966" cy="3022600"/>
          </a:xfrm>
        </p:spPr>
        <p:txBody>
          <a:bodyPr anchor="ctr">
            <a:normAutofit/>
          </a:bodyPr>
          <a:lstStyle>
            <a:lvl1pPr algn="l">
              <a:defRPr sz="43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156" y="4013200"/>
            <a:ext cx="8594430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399">
                <a:solidFill>
                  <a:schemeClr val="accent1"/>
                </a:solidFill>
              </a:defRPr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974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944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5599" y="609600"/>
            <a:ext cx="130440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159" y="609600"/>
            <a:ext cx="7058311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82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612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9" y="2700868"/>
            <a:ext cx="8594429" cy="1826581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9" y="4527448"/>
            <a:ext cx="8594429" cy="860400"/>
          </a:xfrm>
        </p:spPr>
        <p:txBody>
          <a:bodyPr anchor="t"/>
          <a:lstStyle>
            <a:lvl1pPr marL="0" indent="0" algn="l">
              <a:buNone/>
              <a:defRPr sz="1999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68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158" y="2160589"/>
            <a:ext cx="418294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8645" y="2160590"/>
            <a:ext cx="418294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470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570" y="2160983"/>
            <a:ext cx="418453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570" y="2737246"/>
            <a:ext cx="418453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7058" y="2160983"/>
            <a:ext cx="4184528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7059" y="2737246"/>
            <a:ext cx="418452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83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8" y="609600"/>
            <a:ext cx="8594429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7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68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8" y="1498604"/>
            <a:ext cx="3853524" cy="1278466"/>
          </a:xfr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9222" y="514925"/>
            <a:ext cx="4512366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158" y="2777069"/>
            <a:ext cx="3853524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6926" indent="0">
              <a:buNone/>
              <a:defRPr sz="1400"/>
            </a:lvl2pPr>
            <a:lvl3pPr marL="913852" indent="0">
              <a:buNone/>
              <a:defRPr sz="1200"/>
            </a:lvl3pPr>
            <a:lvl4pPr marL="1370778" indent="0">
              <a:buNone/>
              <a:defRPr sz="1000"/>
            </a:lvl4pPr>
            <a:lvl5pPr marL="1827703" indent="0">
              <a:buNone/>
              <a:defRPr sz="1000"/>
            </a:lvl5pPr>
            <a:lvl6pPr marL="2284628" indent="0">
              <a:buNone/>
              <a:defRPr sz="1000"/>
            </a:lvl6pPr>
            <a:lvl7pPr marL="2741554" indent="0">
              <a:buNone/>
              <a:defRPr sz="1000"/>
            </a:lvl7pPr>
            <a:lvl8pPr marL="3198480" indent="0">
              <a:buNone/>
              <a:defRPr sz="1000"/>
            </a:lvl8pPr>
            <a:lvl9pPr marL="365540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04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158" y="4800600"/>
            <a:ext cx="8594428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158" y="609600"/>
            <a:ext cx="8594429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158" y="5367338"/>
            <a:ext cx="8594428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67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88825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158" y="609600"/>
            <a:ext cx="8594429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158" y="2160590"/>
            <a:ext cx="859442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3257" y="6041363"/>
            <a:ext cx="9117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158" y="6041363"/>
            <a:ext cx="62959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88426" y="6041363"/>
            <a:ext cx="68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9582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  <p:sldLayoutId id="2147483778" r:id="rId15"/>
    <p:sldLayoutId id="2147483779" r:id="rId16"/>
  </p:sldLayoutIdLst>
  <p:txStyles>
    <p:titleStyle>
      <a:lvl1pPr algn="l" defTabSz="457063" rtl="0" eaLnBrk="1" latinLnBrk="0" hangingPunct="1">
        <a:spcBef>
          <a:spcPct val="0"/>
        </a:spcBef>
        <a:buNone/>
        <a:defRPr sz="3599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9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en/photo/88034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worldbank/19846950699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 err="1"/>
              <a:t>AgriCon</a:t>
            </a:r>
            <a:r>
              <a:rPr dirty="0"/>
              <a:t> Survey </a:t>
            </a:r>
            <a:r>
              <a:rPr lang="en-US" dirty="0"/>
              <a:t>Presentation</a:t>
            </a:r>
            <a:r>
              <a:rPr dirty="0"/>
              <a:t>: Reducing Post-Harvest Losses in Nigeria</a:t>
            </a:r>
          </a:p>
        </p:txBody>
      </p:sp>
      <p:pic>
        <p:nvPicPr>
          <p:cNvPr id="5" name="Picture 4" descr="Two colleagues planning on board with sticky notes">
            <a:extLst>
              <a:ext uri="{FF2B5EF4-FFF2-40B4-BE49-F238E27FC236}">
                <a16:creationId xmlns:a16="http://schemas.microsoft.com/office/drawing/2014/main" id="{96272324-8EF5-4B27-82CE-D66B920DC6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00013" y="0"/>
            <a:ext cx="12088812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sz="3800" dirty="0"/>
              <a:t>Insights for Stakeholder Engagement and App Development</a:t>
            </a:r>
            <a:endParaRPr lang="en-US" sz="3800" dirty="0"/>
          </a:p>
          <a:p>
            <a:endParaRPr lang="en-US" dirty="0"/>
          </a:p>
          <a:p>
            <a:endParaRPr lang="en-US" dirty="0"/>
          </a:p>
          <a:p>
            <a:r>
              <a:rPr lang="en-US" sz="4500" dirty="0"/>
              <a:t>GROUP 5 DATA ANALYSTS</a:t>
            </a:r>
            <a:endParaRPr sz="4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EE789"/>
            </a:gs>
            <a:gs pos="0">
              <a:srgbClr val="AEE789"/>
            </a:gs>
            <a:gs pos="0">
              <a:schemeClr val="accent2">
                <a:lumMod val="45000"/>
                <a:lumOff val="55000"/>
              </a:schemeClr>
            </a:gs>
            <a:gs pos="0">
              <a:schemeClr val="accent2">
                <a:lumMod val="45000"/>
                <a:lumOff val="55000"/>
              </a:schemeClr>
            </a:gs>
            <a:gs pos="0">
              <a:schemeClr val="accent2">
                <a:lumMod val="45000"/>
                <a:lumOff val="55000"/>
              </a:schemeClr>
            </a:gs>
            <a:gs pos="0">
              <a:schemeClr val="accent2">
                <a:lumMod val="30000"/>
                <a:lumOff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b="1" u="sng" dirty="0"/>
              <a:t>Survey Overview</a:t>
            </a:r>
          </a:p>
        </p:txBody>
      </p:sp>
      <p:pic>
        <p:nvPicPr>
          <p:cNvPr id="7" name="Picture 6" descr="Person running free in a field of wheat">
            <a:extLst>
              <a:ext uri="{FF2B5EF4-FFF2-40B4-BE49-F238E27FC236}">
                <a16:creationId xmlns:a16="http://schemas.microsoft.com/office/drawing/2014/main" id="{641BAFC5-816D-4A86-BD84-CC859F7B198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49655" y="0"/>
            <a:ext cx="1123916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158" y="2160590"/>
            <a:ext cx="7938205" cy="3468685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sz="2800" b="1" dirty="0">
                <a:solidFill>
                  <a:schemeClr val="accent2">
                    <a:lumMod val="50000"/>
                  </a:schemeClr>
                </a:solidFill>
              </a:rPr>
              <a:t>Target:</a:t>
            </a:r>
            <a:r>
              <a:rPr sz="2800" dirty="0">
                <a:solidFill>
                  <a:schemeClr val="accent2">
                    <a:lumMod val="50000"/>
                  </a:schemeClr>
                </a:solidFill>
              </a:rPr>
              <a:t> Farmers across 5 regions in Nigeria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800" b="1" dirty="0">
                <a:solidFill>
                  <a:schemeClr val="accent2">
                    <a:lumMod val="50000"/>
                  </a:schemeClr>
                </a:solidFill>
              </a:rPr>
              <a:t>Data Collected: </a:t>
            </a:r>
            <a:r>
              <a:rPr sz="2800" dirty="0">
                <a:solidFill>
                  <a:schemeClr val="accent2">
                    <a:lumMod val="50000"/>
                  </a:schemeClr>
                </a:solidFill>
              </a:rPr>
              <a:t>Farming type, storage, crop spoilage, technology access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800" b="1" dirty="0">
                <a:solidFill>
                  <a:schemeClr val="accent2">
                    <a:lumMod val="50000"/>
                  </a:schemeClr>
                </a:solidFill>
              </a:rPr>
              <a:t>Method:</a:t>
            </a:r>
            <a:r>
              <a:rPr sz="2800" dirty="0">
                <a:solidFill>
                  <a:schemeClr val="accent2">
                    <a:lumMod val="50000"/>
                  </a:schemeClr>
                </a:solidFill>
              </a:rPr>
              <a:t> Surveys and questionnaires (real farmer responses)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800" b="1" dirty="0">
                <a:solidFill>
                  <a:schemeClr val="accent2">
                    <a:lumMod val="50000"/>
                  </a:schemeClr>
                </a:solidFill>
              </a:rPr>
              <a:t>Purpose:</a:t>
            </a:r>
            <a:r>
              <a:rPr sz="2800" dirty="0">
                <a:solidFill>
                  <a:schemeClr val="accent2">
                    <a:lumMod val="50000"/>
                  </a:schemeClr>
                </a:solidFill>
              </a:rPr>
              <a:t> Identify pain points and app feature alignment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Crop Spoilage Rates</a:t>
            </a:r>
            <a:br>
              <a:rPr lang="en-US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endParaRPr sz="40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5" descr="Idyllic heap of pumpkins outdoors">
            <a:extLst>
              <a:ext uri="{FF2B5EF4-FFF2-40B4-BE49-F238E27FC236}">
                <a16:creationId xmlns:a16="http://schemas.microsoft.com/office/drawing/2014/main" id="{B9658B48-6149-429D-979A-EBEE7FFEE3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1" y="1"/>
            <a:ext cx="12188824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158" y="1485900"/>
            <a:ext cx="8594429" cy="4555464"/>
          </a:xfrm>
        </p:spPr>
        <p:txBody>
          <a:bodyPr>
            <a:normAutofit/>
          </a:bodyPr>
          <a:lstStyle/>
          <a:p>
            <a:r>
              <a:rPr sz="3200" dirty="0">
                <a:solidFill>
                  <a:schemeClr val="tx1"/>
                </a:solidFill>
              </a:rPr>
              <a:t>26-50% spoilage: 16 farmers</a:t>
            </a:r>
          </a:p>
          <a:p>
            <a:r>
              <a:rPr sz="3200" dirty="0">
                <a:solidFill>
                  <a:schemeClr val="tx1"/>
                </a:solidFill>
              </a:rPr>
              <a:t>0-10% spoilage: 8 farmers</a:t>
            </a:r>
          </a:p>
          <a:p>
            <a:r>
              <a:rPr sz="3200" dirty="0">
                <a:solidFill>
                  <a:schemeClr val="tx1"/>
                </a:solidFill>
              </a:rPr>
              <a:t>11-25% spoilage: 4 farmers</a:t>
            </a:r>
          </a:p>
          <a:p>
            <a:r>
              <a:rPr sz="3200" dirty="0">
                <a:solidFill>
                  <a:schemeClr val="tx1"/>
                </a:solidFill>
              </a:rPr>
              <a:t>50% spoilage: 1 farmer</a:t>
            </a:r>
          </a:p>
          <a:p>
            <a:r>
              <a:rPr sz="3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Insight: Majority of farmers suffer from high post-harvest loss rates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Lack of Access to Key Infrastructure</a:t>
            </a:r>
          </a:p>
        </p:txBody>
      </p:sp>
      <p:pic>
        <p:nvPicPr>
          <p:cNvPr id="5" name="Picture 4" descr="Open bags of varieties grain seeds">
            <a:extLst>
              <a:ext uri="{FF2B5EF4-FFF2-40B4-BE49-F238E27FC236}">
                <a16:creationId xmlns:a16="http://schemas.microsoft.com/office/drawing/2014/main" id="{63C1C227-7B31-4353-85EB-E6B43FEB59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b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sz="3200" dirty="0"/>
              <a:t>Lack of Dryer: 26 yes, 11 no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sz="3200" dirty="0"/>
              <a:t>Lack of Cold Rooms: 26 yes, 11 no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sz="3200" dirty="0"/>
              <a:t>Lack of Processing Plant: 25 yes, 12 no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sz="3200" dirty="0"/>
              <a:t>Lack of Market Access: 14 yes, 23 no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sz="3200" dirty="0"/>
              <a:t>Lack of Electricity: 29 yes, 8 no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Crop Distribution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38B01D-736B-4237-A521-0E96F0BE7CC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315825" cy="6858000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158" y="1600200"/>
            <a:ext cx="8594429" cy="444116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Crop Distribution</a:t>
            </a:r>
          </a:p>
          <a:p>
            <a:pPr algn="just"/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just"/>
            <a:r>
              <a:rPr sz="3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Yam: 21 yes, 16 n</a:t>
            </a:r>
            <a:r>
              <a:rPr lang="en-US" sz="3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o</a:t>
            </a:r>
            <a:endParaRPr lang="pt-BR" sz="32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just"/>
            <a:r>
              <a:rPr lang="pt-BR" sz="3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Cassava: 24 yes, 13 no</a:t>
            </a:r>
          </a:p>
          <a:p>
            <a:pPr algn="just"/>
            <a:r>
              <a:rPr sz="3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Tomato: 20 yes, 17 no</a:t>
            </a:r>
          </a:p>
          <a:p>
            <a:pPr algn="just"/>
            <a:r>
              <a:rPr sz="3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Maize: 27 yes, 10 no</a:t>
            </a:r>
          </a:p>
          <a:p>
            <a:pPr algn="just"/>
            <a:r>
              <a:rPr sz="3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Others: 28 yes, 9 no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Willingness to Pay &amp; Storage Options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CAC172-EC2B-43EC-85AA-A236DE89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54619"/>
            <a:ext cx="12188825" cy="6681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C331E1-58EB-4A78-ABD8-687D45BFCEF7}"/>
              </a:ext>
            </a:extLst>
          </p:cNvPr>
          <p:cNvSpPr txBox="1"/>
          <p:nvPr/>
        </p:nvSpPr>
        <p:spPr>
          <a:xfrm>
            <a:off x="0" y="6627168"/>
            <a:ext cx="121888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flickr.com/photos/worldbank/19846950699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nd/3.0/"/>
              </a:rPr>
              <a:t>CC BY-NC-ND</a:t>
            </a:r>
            <a:endParaRPr lang="en-US" sz="9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Font typeface="Wingdings" panose="05000000000000000000" pitchFamily="2" charset="2"/>
              <a:buChar char="Ø"/>
            </a:pPr>
            <a:r>
              <a:rPr sz="3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Subscription: 59%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sz="3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Pay Per Use: 22%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sz="3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No Willingness: 19%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sz="3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Storage: 24% own, 22% rent, 54% none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F28D53-9961-4474-AEA5-47F3A6770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1014412"/>
            <a:ext cx="10550525" cy="54436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56A815-C9E3-49EC-88AB-9D970BD0ADAE}"/>
              </a:ext>
            </a:extLst>
          </p:cNvPr>
          <p:cNvSpPr/>
          <p:nvPr/>
        </p:nvSpPr>
        <p:spPr>
          <a:xfrm>
            <a:off x="2828925" y="200025"/>
            <a:ext cx="6057900" cy="6143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DASHBOARD FROM ANALYSIS</a:t>
            </a:r>
          </a:p>
        </p:txBody>
      </p:sp>
    </p:spTree>
    <p:extLst>
      <p:ext uri="{BB962C8B-B14F-4D97-AF65-F5344CB8AC3E}">
        <p14:creationId xmlns:p14="http://schemas.microsoft.com/office/powerpoint/2010/main" val="336658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Recommendations</a:t>
            </a:r>
          </a:p>
        </p:txBody>
      </p:sp>
      <p:pic>
        <p:nvPicPr>
          <p:cNvPr id="5" name="Picture 4" descr="Question mark against red wall">
            <a:extLst>
              <a:ext uri="{FF2B5EF4-FFF2-40B4-BE49-F238E27FC236}">
                <a16:creationId xmlns:a16="http://schemas.microsoft.com/office/drawing/2014/main" id="{197962CD-2AF3-4F83-A704-44D48DD3C6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" y="0"/>
            <a:ext cx="12188824" cy="685800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Focus app features on storage coordination and market access</a:t>
            </a:r>
          </a:p>
          <a:p>
            <a:r>
              <a:t>• Include USSD and offline support for basic tech users</a:t>
            </a:r>
          </a:p>
          <a:p>
            <a:r>
              <a:t>• Provide real-time availability and transport coordination</a:t>
            </a:r>
          </a:p>
          <a:p>
            <a:r>
              <a:t>• Pilot in regions with highest spoilage rates and lowest access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</TotalTime>
  <Words>281</Words>
  <Application>Microsoft Office PowerPoint</Application>
  <PresentationFormat>Custom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Trebuchet MS</vt:lpstr>
      <vt:lpstr>Wingdings</vt:lpstr>
      <vt:lpstr>Wingdings 3</vt:lpstr>
      <vt:lpstr>Facet</vt:lpstr>
      <vt:lpstr>AgriCon Survey Presentation: Reducing Post-Harvest Losses in Nigeria</vt:lpstr>
      <vt:lpstr>Survey Overview</vt:lpstr>
      <vt:lpstr>Crop Spoilage Rates </vt:lpstr>
      <vt:lpstr>Lack of Access to Key Infrastructure</vt:lpstr>
      <vt:lpstr>Crop Distribution</vt:lpstr>
      <vt:lpstr>Willingness to Pay &amp; Storage Options</vt:lpstr>
      <vt:lpstr>PowerPoint Presentation</vt:lpstr>
      <vt:lpstr>Recommendations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AgriCon Survey Presentation: Reducing Post-Harvest Losses in Nigeria</dc:title>
  <dc:subject/>
  <dc:creator>DELL</dc:creator>
  <cp:keywords/>
  <dc:description>generated using python-pptx</dc:description>
  <cp:lastModifiedBy>emmanuella agyapong</cp:lastModifiedBy>
  <cp:revision>8</cp:revision>
  <dcterms:created xsi:type="dcterms:W3CDTF">2013-01-27T09:14:16Z</dcterms:created>
  <dcterms:modified xsi:type="dcterms:W3CDTF">2025-05-31T06:02:18Z</dcterms:modified>
  <cp:category/>
</cp:coreProperties>
</file>

<file path=docProps/thumbnail.jpeg>
</file>